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7" r:id="rId4"/>
    <p:sldId id="258" r:id="rId5"/>
    <p:sldId id="259" r:id="rId6"/>
    <p:sldId id="260" r:id="rId7"/>
    <p:sldId id="263" r:id="rId8"/>
    <p:sldId id="264" r:id="rId9"/>
    <p:sldId id="275" r:id="rId10"/>
    <p:sldId id="261" r:id="rId11"/>
    <p:sldId id="262" r:id="rId12"/>
    <p:sldId id="265" r:id="rId13"/>
    <p:sldId id="266" r:id="rId14"/>
    <p:sldId id="267" r:id="rId15"/>
    <p:sldId id="269" r:id="rId16"/>
    <p:sldId id="270" r:id="rId17"/>
    <p:sldId id="271" r:id="rId18"/>
    <p:sldId id="272" r:id="rId19"/>
    <p:sldId id="273" r:id="rId20"/>
    <p:sldId id="276"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5F02A0-4AE9-4EE9-92CC-D28406044360}"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3273805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F02A0-4AE9-4EE9-92CC-D28406044360}"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1102561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F02A0-4AE9-4EE9-92CC-D28406044360}"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42207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5F02A0-4AE9-4EE9-92CC-D28406044360}"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321513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5F02A0-4AE9-4EE9-92CC-D28406044360}"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742893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5F02A0-4AE9-4EE9-92CC-D28406044360}"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675880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5F02A0-4AE9-4EE9-92CC-D28406044360}"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2131856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5F02A0-4AE9-4EE9-92CC-D28406044360}"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1276102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5F02A0-4AE9-4EE9-92CC-D28406044360}"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1615223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5F02A0-4AE9-4EE9-92CC-D28406044360}"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4060089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5F02A0-4AE9-4EE9-92CC-D28406044360}"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184726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5F02A0-4AE9-4EE9-92CC-D28406044360}" type="datetimeFigureOut">
              <a:rPr lang="en-US" smtClean="0"/>
              <a:pPr/>
              <a:t>4/15/2020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68E01B-74D4-473B-9D04-7E1C7C66E9A7}" type="slidenum">
              <a:rPr lang="en-US" smtClean="0"/>
              <a:pPr/>
              <a:t>‹#›</a:t>
            </a:fld>
            <a:endParaRPr lang="en-US"/>
          </a:p>
        </p:txBody>
      </p:sp>
    </p:spTree>
    <p:extLst>
      <p:ext uri="{BB962C8B-B14F-4D97-AF65-F5344CB8AC3E}">
        <p14:creationId xmlns:p14="http://schemas.microsoft.com/office/powerpoint/2010/main" xmlns="" val="2511521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Case Study Research</a:t>
            </a:r>
            <a:br>
              <a:rPr lang="en-US" dirty="0" smtClean="0"/>
            </a:br>
            <a:r>
              <a:rPr lang="en-US" sz="3100" dirty="0" smtClean="0"/>
              <a:t>(in general &amp; in Applied Linguistics)</a:t>
            </a:r>
            <a:endParaRPr lang="en-US" sz="3100" dirty="0"/>
          </a:p>
        </p:txBody>
      </p:sp>
    </p:spTree>
    <p:extLst>
      <p:ext uri="{BB962C8B-B14F-4D97-AF65-F5344CB8AC3E}">
        <p14:creationId xmlns:p14="http://schemas.microsoft.com/office/powerpoint/2010/main" xmlns="" val="1370717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case study research</a:t>
            </a:r>
            <a:endParaRPr lang="en-US" dirty="0"/>
          </a:p>
        </p:txBody>
      </p:sp>
      <p:sp>
        <p:nvSpPr>
          <p:cNvPr id="3" name="Content Placeholder 2"/>
          <p:cNvSpPr>
            <a:spLocks noGrp="1"/>
          </p:cNvSpPr>
          <p:nvPr>
            <p:ph idx="1"/>
          </p:nvPr>
        </p:nvSpPr>
        <p:spPr/>
        <p:txBody>
          <a:bodyPr/>
          <a:lstStyle/>
          <a:p>
            <a:r>
              <a:rPr lang="en-US" dirty="0" smtClean="0"/>
              <a:t>Determine research questions</a:t>
            </a:r>
          </a:p>
          <a:p>
            <a:r>
              <a:rPr lang="en-US" dirty="0" smtClean="0"/>
              <a:t>Define the case under study</a:t>
            </a:r>
          </a:p>
          <a:p>
            <a:r>
              <a:rPr lang="en-US" dirty="0" smtClean="0"/>
              <a:t>Determine the theoretical and conceptual framework of the case study</a:t>
            </a:r>
          </a:p>
          <a:p>
            <a:r>
              <a:rPr lang="en-US" dirty="0" smtClean="0"/>
              <a:t>Determine whether single or collective case study is appropriate</a:t>
            </a:r>
            <a:endParaRPr lang="en-US" dirty="0"/>
          </a:p>
        </p:txBody>
      </p:sp>
    </p:spTree>
    <p:extLst>
      <p:ext uri="{BB962C8B-B14F-4D97-AF65-F5344CB8AC3E}">
        <p14:creationId xmlns:p14="http://schemas.microsoft.com/office/powerpoint/2010/main" xmlns="" val="565664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Sample selection in case study research</a:t>
            </a:r>
            <a:endParaRPr lang="en-US" dirty="0"/>
          </a:p>
        </p:txBody>
      </p:sp>
      <p:sp>
        <p:nvSpPr>
          <p:cNvPr id="3" name="Content Placeholder 2"/>
          <p:cNvSpPr>
            <a:spLocks noGrp="1"/>
          </p:cNvSpPr>
          <p:nvPr>
            <p:ph idx="1"/>
          </p:nvPr>
        </p:nvSpPr>
        <p:spPr/>
        <p:txBody>
          <a:bodyPr/>
          <a:lstStyle/>
          <a:p>
            <a:r>
              <a:rPr lang="en-US" dirty="0" smtClean="0"/>
              <a:t>The researcher has to sellect unit of analysis; in educational context it can be a child acquiring language, a classroom, an entire schoool district etc.</a:t>
            </a:r>
          </a:p>
          <a:p>
            <a:r>
              <a:rPr lang="en-US" dirty="0" smtClean="0"/>
              <a:t>Most common sampling technique is purposive sampling so that most can be learned by sellecting cases that are information rich.</a:t>
            </a:r>
            <a:endParaRPr lang="en-US" dirty="0"/>
          </a:p>
        </p:txBody>
      </p:sp>
    </p:spTree>
    <p:extLst>
      <p:ext uri="{BB962C8B-B14F-4D97-AF65-F5344CB8AC3E}">
        <p14:creationId xmlns:p14="http://schemas.microsoft.com/office/powerpoint/2010/main" xmlns="" val="2401055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a:bodyPr>
          <a:lstStyle/>
          <a:p>
            <a:r>
              <a:rPr lang="en-US" dirty="0" smtClean="0"/>
              <a:t>Screening procedure can help determine the appropriateness of a case for that particular study:</a:t>
            </a:r>
          </a:p>
          <a:p>
            <a:r>
              <a:rPr lang="en-US" dirty="0" smtClean="0"/>
              <a:t>By reviewing documents such as school board meeting minutes</a:t>
            </a:r>
          </a:p>
          <a:p>
            <a:r>
              <a:rPr lang="en-US" dirty="0" smtClean="0"/>
              <a:t>Informal interview with participants to ensure they understand nature of commitment and length of study and ensure their willingness. </a:t>
            </a:r>
          </a:p>
          <a:p>
            <a:endParaRPr lang="en-US" dirty="0"/>
          </a:p>
        </p:txBody>
      </p:sp>
    </p:spTree>
    <p:extLst>
      <p:ext uri="{BB962C8B-B14F-4D97-AF65-F5344CB8AC3E}">
        <p14:creationId xmlns:p14="http://schemas.microsoft.com/office/powerpoint/2010/main" xmlns="" val="207363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endParaRPr lang="en-US" dirty="0" smtClean="0"/>
          </a:p>
          <a:p>
            <a:r>
              <a:rPr lang="en-US" dirty="0" smtClean="0"/>
              <a:t>Make sure participants have necessary knowledge and experience.</a:t>
            </a:r>
            <a:endParaRPr lang="en-US" dirty="0"/>
          </a:p>
        </p:txBody>
      </p:sp>
    </p:spTree>
    <p:extLst>
      <p:ext uri="{BB962C8B-B14F-4D97-AF65-F5344CB8AC3E}">
        <p14:creationId xmlns:p14="http://schemas.microsoft.com/office/powerpoint/2010/main" xmlns="" val="2769855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research in Applied Linguistics</a:t>
            </a:r>
            <a:endParaRPr lang="en-US" dirty="0"/>
          </a:p>
        </p:txBody>
      </p:sp>
      <p:sp>
        <p:nvSpPr>
          <p:cNvPr id="3" name="Content Placeholder 2"/>
          <p:cNvSpPr>
            <a:spLocks noGrp="1"/>
          </p:cNvSpPr>
          <p:nvPr>
            <p:ph idx="1"/>
          </p:nvPr>
        </p:nvSpPr>
        <p:spPr/>
        <p:txBody>
          <a:bodyPr>
            <a:normAutofit lnSpcReduction="10000"/>
          </a:bodyPr>
          <a:lstStyle/>
          <a:p>
            <a:r>
              <a:rPr lang="en-US" dirty="0"/>
              <a:t>Brown's Stages of Syntactic and Morphological </a:t>
            </a:r>
            <a:r>
              <a:rPr lang="en-US" dirty="0" smtClean="0"/>
              <a:t>Development were </a:t>
            </a:r>
            <a:r>
              <a:rPr lang="en-US" dirty="0"/>
              <a:t>identified by Roger Brown </a:t>
            </a:r>
            <a:r>
              <a:rPr lang="en-US" dirty="0" smtClean="0"/>
              <a:t>in </a:t>
            </a:r>
            <a:r>
              <a:rPr lang="en-US" dirty="0"/>
              <a:t>his classic book (Brown,1973). The stages provide a framework </a:t>
            </a:r>
            <a:r>
              <a:rPr lang="en-US" dirty="0" smtClean="0"/>
              <a:t>to predict </a:t>
            </a:r>
            <a:r>
              <a:rPr lang="en-US" dirty="0"/>
              <a:t>the </a:t>
            </a:r>
            <a:r>
              <a:rPr lang="en-US" dirty="0" smtClean="0"/>
              <a:t>usual path of language </a:t>
            </a:r>
            <a:r>
              <a:rPr lang="en-US" dirty="0"/>
              <a:t>development in English i</a:t>
            </a:r>
            <a:r>
              <a:rPr lang="en-US" dirty="0" smtClean="0"/>
              <a:t>n </a:t>
            </a:r>
            <a:r>
              <a:rPr lang="en-US" dirty="0"/>
              <a:t>terms of morphology and </a:t>
            </a:r>
            <a:r>
              <a:rPr lang="en-US" dirty="0" smtClean="0"/>
              <a:t>syntax.</a:t>
            </a:r>
            <a:r>
              <a:rPr lang="en-US" dirty="0"/>
              <a:t> </a:t>
            </a:r>
            <a:endParaRPr lang="en-US" dirty="0" smtClean="0"/>
          </a:p>
          <a:p>
            <a:pPr marL="0" indent="0">
              <a:buNone/>
            </a:pPr>
            <a:r>
              <a:rPr lang="en-US" dirty="0" smtClean="0"/>
              <a:t>He studied three children acquiring their first language using case study research.</a:t>
            </a:r>
          </a:p>
          <a:p>
            <a:pPr marL="0" indent="0">
              <a:buNone/>
            </a:pPr>
            <a:r>
              <a:rPr lang="en-US" sz="2200" dirty="0"/>
              <a:t>Brown, R. (1973). </a:t>
            </a:r>
            <a:r>
              <a:rPr lang="en-US" sz="2200" i="1" dirty="0"/>
              <a:t>A first language: The early stages</a:t>
            </a:r>
            <a:r>
              <a:rPr lang="en-US" sz="2200" dirty="0"/>
              <a:t>. London: George Allen &amp; Unwin.</a:t>
            </a:r>
          </a:p>
        </p:txBody>
      </p:sp>
    </p:spTree>
    <p:extLst>
      <p:ext uri="{BB962C8B-B14F-4D97-AF65-F5344CB8AC3E}">
        <p14:creationId xmlns:p14="http://schemas.microsoft.com/office/powerpoint/2010/main" xmlns="" val="2832112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Halliday (1975) used the tool of case study research to study language development of his own child in his book. </a:t>
            </a:r>
            <a:r>
              <a:rPr lang="en-US" dirty="0"/>
              <a:t>Halliday (1975) identifies seven functions that language has for children in their early years. Halliday calls them instrumental, regulatory, interactional, and personal functions.</a:t>
            </a:r>
            <a:endParaRPr lang="en-US" dirty="0" smtClean="0"/>
          </a:p>
          <a:p>
            <a:endParaRPr lang="en-US" dirty="0"/>
          </a:p>
          <a:p>
            <a:endParaRPr lang="en-US" dirty="0" smtClean="0"/>
          </a:p>
          <a:p>
            <a:endParaRPr lang="en-US" dirty="0"/>
          </a:p>
          <a:p>
            <a:pPr marL="0" indent="0">
              <a:buNone/>
            </a:pPr>
            <a:r>
              <a:rPr lang="en-US" sz="2400" dirty="0"/>
              <a:t>Halliday, M.A.K. 1975. </a:t>
            </a:r>
            <a:r>
              <a:rPr lang="en-US" sz="2400" i="1" dirty="0"/>
              <a:t>Learning How to Mean</a:t>
            </a:r>
            <a:r>
              <a:rPr lang="en-US" sz="2400" dirty="0"/>
              <a:t>. London: Edward Arnold.</a:t>
            </a:r>
          </a:p>
        </p:txBody>
      </p:sp>
    </p:spTree>
    <p:extLst>
      <p:ext uri="{BB962C8B-B14F-4D97-AF65-F5344CB8AC3E}">
        <p14:creationId xmlns:p14="http://schemas.microsoft.com/office/powerpoint/2010/main" xmlns="" val="2608817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Instrumental</a:t>
            </a:r>
            <a:r>
              <a:rPr lang="en-US" dirty="0"/>
              <a:t>: This is when the child uses language to express their needs (e.g. "Want juice")</a:t>
            </a:r>
          </a:p>
          <a:p>
            <a:r>
              <a:rPr lang="en-US" b="1" dirty="0"/>
              <a:t>Regulatory</a:t>
            </a:r>
            <a:r>
              <a:rPr lang="en-US" dirty="0"/>
              <a:t>: This is where language is used to tell others what to do (e.g. "Go away")</a:t>
            </a:r>
          </a:p>
          <a:p>
            <a:r>
              <a:rPr lang="en-US" b="1" dirty="0"/>
              <a:t>Interactional</a:t>
            </a:r>
            <a:r>
              <a:rPr lang="en-US" dirty="0"/>
              <a:t>: Here language is used to make contact with others and form relationships (e.g. "Love you, Mummy")</a:t>
            </a:r>
          </a:p>
          <a:p>
            <a:r>
              <a:rPr lang="en-US" b="1" dirty="0"/>
              <a:t>Personal</a:t>
            </a:r>
            <a:r>
              <a:rPr lang="en-US" dirty="0"/>
              <a:t>: This is the use of language to express feelings, opinions, and individual identity (e.g. "Me good girl")</a:t>
            </a:r>
          </a:p>
          <a:p>
            <a:endParaRPr lang="en-US" dirty="0"/>
          </a:p>
        </p:txBody>
      </p:sp>
    </p:spTree>
    <p:extLst>
      <p:ext uri="{BB962C8B-B14F-4D97-AF65-F5344CB8AC3E}">
        <p14:creationId xmlns:p14="http://schemas.microsoft.com/office/powerpoint/2010/main" xmlns="" val="4080853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Case Study Research in Applied Linguistics</a:t>
            </a:r>
          </a:p>
        </p:txBody>
      </p:sp>
      <p:sp>
        <p:nvSpPr>
          <p:cNvPr id="3" name="Content Placeholder 2"/>
          <p:cNvSpPr>
            <a:spLocks noGrp="1"/>
          </p:cNvSpPr>
          <p:nvPr>
            <p:ph idx="1"/>
          </p:nvPr>
        </p:nvSpPr>
        <p:spPr/>
        <p:txBody>
          <a:bodyPr>
            <a:normAutofit lnSpcReduction="10000"/>
          </a:bodyPr>
          <a:lstStyle/>
          <a:p>
            <a:r>
              <a:rPr lang="en-US" dirty="0" smtClean="0"/>
              <a:t>Patricia Duff in her book Case Study Research in Applied Linguistics writes: </a:t>
            </a:r>
          </a:p>
          <a:p>
            <a:pPr marL="0" indent="0">
              <a:buNone/>
            </a:pPr>
            <a:r>
              <a:rPr lang="en-US" dirty="0" smtClean="0"/>
              <a:t> case studies have generated details of the processes of language learning; usual research questions addressed in SLA in case study research are:</a:t>
            </a:r>
          </a:p>
          <a:p>
            <a:pPr>
              <a:buFont typeface="Wingdings" pitchFamily="2" charset="2"/>
              <a:buChar char="§"/>
            </a:pPr>
            <a:r>
              <a:rPr lang="en-US" dirty="0" smtClean="0"/>
              <a:t>How do (bilingual) children manage to function with two linguistic systems at a time when most are attemting to master one?</a:t>
            </a:r>
            <a:endParaRPr lang="en-US" dirty="0"/>
          </a:p>
        </p:txBody>
      </p:sp>
    </p:spTree>
    <p:extLst>
      <p:ext uri="{BB962C8B-B14F-4D97-AF65-F5344CB8AC3E}">
        <p14:creationId xmlns:p14="http://schemas.microsoft.com/office/powerpoint/2010/main" xmlns="" val="889810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
            </a:pPr>
            <a:r>
              <a:rPr lang="en-US" dirty="0" smtClean="0"/>
              <a:t>What are the prototypical characteristics of a ‘good language learner’?</a:t>
            </a:r>
          </a:p>
          <a:p>
            <a:pPr>
              <a:buFont typeface="Wingdings" pitchFamily="2" charset="2"/>
              <a:buChar char="§"/>
            </a:pPr>
            <a:endParaRPr lang="en-US" dirty="0"/>
          </a:p>
          <a:p>
            <a:pPr>
              <a:buFont typeface="Wingdings" pitchFamily="2" charset="2"/>
              <a:buChar char="§"/>
            </a:pPr>
            <a:r>
              <a:rPr lang="en-US" dirty="0" smtClean="0"/>
              <a:t>How do learners react to and profit from different methods of instruction?</a:t>
            </a:r>
          </a:p>
          <a:p>
            <a:pPr>
              <a:buFont typeface="Wingdings" pitchFamily="2" charset="2"/>
              <a:buChar char="§"/>
            </a:pPr>
            <a:endParaRPr lang="en-US" dirty="0"/>
          </a:p>
          <a:p>
            <a:pPr>
              <a:buFont typeface="Wingdings" pitchFamily="2" charset="2"/>
              <a:buChar char="§"/>
            </a:pPr>
            <a:r>
              <a:rPr lang="en-US" dirty="0" smtClean="0"/>
              <a:t>Is there a critical period for SLA?</a:t>
            </a:r>
          </a:p>
          <a:p>
            <a:endParaRPr lang="en-US" dirty="0" smtClean="0"/>
          </a:p>
          <a:p>
            <a:pPr marL="3657600" lvl="8" indent="0">
              <a:buNone/>
            </a:pPr>
            <a:r>
              <a:rPr lang="en-US" sz="2800" dirty="0" smtClean="0"/>
              <a:t>(Cited in Duff 1990:p34)</a:t>
            </a:r>
            <a:endParaRPr lang="en-US" sz="2800" dirty="0"/>
          </a:p>
        </p:txBody>
      </p:sp>
    </p:spTree>
    <p:extLst>
      <p:ext uri="{BB962C8B-B14F-4D97-AF65-F5344CB8AC3E}">
        <p14:creationId xmlns:p14="http://schemas.microsoft.com/office/powerpoint/2010/main" xmlns="" val="2673294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smtClean="0"/>
              <a:t>Schumann (1978) carried out a longitudinal case study (on a 33 year old second language learner who could not progress in learning English despite of intensive instruction) to study role of acculturation in second language learning. He concluded that it was due to cultual distance from target language.</a:t>
            </a:r>
            <a:endParaRPr lang="en-US" dirty="0"/>
          </a:p>
        </p:txBody>
      </p:sp>
    </p:spTree>
    <p:extLst>
      <p:ext uri="{BB962C8B-B14F-4D97-AF65-F5344CB8AC3E}">
        <p14:creationId xmlns:p14="http://schemas.microsoft.com/office/powerpoint/2010/main" xmlns="" val="3104195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of contents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Definition </a:t>
            </a:r>
            <a:r>
              <a:rPr lang="en-US" dirty="0"/>
              <a:t>and </a:t>
            </a:r>
            <a:r>
              <a:rPr lang="en-US" dirty="0" smtClean="0"/>
              <a:t>purpose </a:t>
            </a:r>
            <a:r>
              <a:rPr lang="en-US" dirty="0"/>
              <a:t>of case </a:t>
            </a:r>
            <a:r>
              <a:rPr lang="en-US" dirty="0" smtClean="0"/>
              <a:t>study</a:t>
            </a:r>
          </a:p>
          <a:p>
            <a:r>
              <a:rPr lang="en-US" dirty="0"/>
              <a:t>C</a:t>
            </a:r>
            <a:r>
              <a:rPr lang="en-US" dirty="0" smtClean="0"/>
              <a:t>haracteristics </a:t>
            </a:r>
            <a:r>
              <a:rPr lang="en-US" dirty="0"/>
              <a:t>of case study </a:t>
            </a:r>
            <a:r>
              <a:rPr lang="en-US" dirty="0" smtClean="0"/>
              <a:t>research</a:t>
            </a:r>
          </a:p>
          <a:p>
            <a:r>
              <a:rPr lang="en-US" dirty="0" smtClean="0"/>
              <a:t>The </a:t>
            </a:r>
            <a:r>
              <a:rPr lang="en-US" dirty="0"/>
              <a:t>processes involved in designing case study research. </a:t>
            </a:r>
            <a:endParaRPr lang="en-US" dirty="0" smtClean="0"/>
          </a:p>
          <a:p>
            <a:r>
              <a:rPr lang="en-US" dirty="0" smtClean="0"/>
              <a:t>Issues </a:t>
            </a:r>
            <a:r>
              <a:rPr lang="en-US" dirty="0"/>
              <a:t>related to sample selection in case study </a:t>
            </a:r>
            <a:r>
              <a:rPr lang="en-US" dirty="0" smtClean="0"/>
              <a:t>research</a:t>
            </a:r>
          </a:p>
          <a:p>
            <a:r>
              <a:rPr lang="en-US" dirty="0" smtClean="0"/>
              <a:t>multiple </a:t>
            </a:r>
            <a:r>
              <a:rPr lang="en-US" dirty="0"/>
              <a:t>case </a:t>
            </a:r>
            <a:r>
              <a:rPr lang="en-US" dirty="0" smtClean="0"/>
              <a:t>studies</a:t>
            </a:r>
          </a:p>
          <a:p>
            <a:r>
              <a:rPr lang="en-US" dirty="0" smtClean="0"/>
              <a:t>Case study research approach used in Applied Linguistics</a:t>
            </a:r>
            <a:endParaRPr lang="en-US" dirty="0"/>
          </a:p>
        </p:txBody>
      </p:sp>
    </p:spTree>
    <p:extLst>
      <p:ext uri="{BB962C8B-B14F-4D97-AF65-F5344CB8AC3E}">
        <p14:creationId xmlns:p14="http://schemas.microsoft.com/office/powerpoint/2010/main" xmlns="" val="12751851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a:t>
            </a:r>
            <a:r>
              <a:rPr lang="en-US" dirty="0"/>
              <a:t>very common and important approach to research in applied linguistics </a:t>
            </a:r>
            <a:endParaRPr lang="en-US" dirty="0" smtClean="0"/>
          </a:p>
          <a:p>
            <a:r>
              <a:rPr lang="en-US" dirty="0" smtClean="0"/>
              <a:t>qualitative </a:t>
            </a:r>
            <a:r>
              <a:rPr lang="en-US" dirty="0"/>
              <a:t>and interpretive, but they can also be combined with, or can include, quantitative analyses </a:t>
            </a:r>
            <a:endParaRPr lang="en-US" dirty="0" smtClean="0"/>
          </a:p>
          <a:p>
            <a:r>
              <a:rPr lang="en-US" dirty="0" smtClean="0"/>
              <a:t> </a:t>
            </a:r>
            <a:r>
              <a:rPr lang="en-US" dirty="0"/>
              <a:t>involve rich contextualization and a deep, inductive analysis of data from a small set of participants, sites, or </a:t>
            </a:r>
            <a:r>
              <a:rPr lang="en-US" dirty="0" smtClean="0"/>
              <a:t>events</a:t>
            </a:r>
          </a:p>
          <a:p>
            <a:r>
              <a:rPr lang="en-US" dirty="0"/>
              <a:t>m</a:t>
            </a:r>
            <a:r>
              <a:rPr lang="en-US" dirty="0" smtClean="0"/>
              <a:t>ay focus on single </a:t>
            </a:r>
            <a:r>
              <a:rPr lang="en-US" dirty="0"/>
              <a:t>speech event, activity, institution, policy, country, or scenario in which particular language issues figure </a:t>
            </a:r>
            <a:r>
              <a:rPr lang="en-US" dirty="0" smtClean="0"/>
              <a:t>prominently. </a:t>
            </a:r>
          </a:p>
        </p:txBody>
      </p:sp>
    </p:spTree>
    <p:extLst>
      <p:ext uri="{BB962C8B-B14F-4D97-AF65-F5344CB8AC3E}">
        <p14:creationId xmlns:p14="http://schemas.microsoft.com/office/powerpoint/2010/main" xmlns="" val="3387617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a:bodyPr>
          <a:lstStyle/>
          <a:p>
            <a:r>
              <a:rPr lang="en-US" dirty="0" smtClean="0"/>
              <a:t>one </a:t>
            </a:r>
            <a:r>
              <a:rPr lang="en-US" dirty="0"/>
              <a:t>or more </a:t>
            </a:r>
            <a:r>
              <a:rPr lang="en-US" i="1" dirty="0"/>
              <a:t>single bounded units</a:t>
            </a:r>
            <a:r>
              <a:rPr lang="en-US" dirty="0"/>
              <a:t> are selected for study because of their </a:t>
            </a:r>
            <a:r>
              <a:rPr lang="en-US" dirty="0" smtClean="0"/>
              <a:t>complexity</a:t>
            </a:r>
          </a:p>
          <a:p>
            <a:r>
              <a:rPr lang="en-US" dirty="0" smtClean="0"/>
              <a:t>The </a:t>
            </a:r>
            <a:r>
              <a:rPr lang="en-US" dirty="0"/>
              <a:t>cases may confirm, disconfirm, complicate, illustrate, describe, explain, or extend existing knowledge in a variety of ways </a:t>
            </a:r>
            <a:endParaRPr lang="en-US" dirty="0" smtClean="0"/>
          </a:p>
          <a:p>
            <a:r>
              <a:rPr lang="en-US" dirty="0" smtClean="0"/>
              <a:t>one </a:t>
            </a:r>
            <a:r>
              <a:rPr lang="en-US" dirty="0"/>
              <a:t>commonality is that they provide concrete instances of a phenomenon of interest.</a:t>
            </a:r>
          </a:p>
          <a:p>
            <a:endParaRPr lang="en-US" dirty="0"/>
          </a:p>
        </p:txBody>
      </p:sp>
    </p:spTree>
    <p:extLst>
      <p:ext uri="{BB962C8B-B14F-4D97-AF65-F5344CB8AC3E}">
        <p14:creationId xmlns:p14="http://schemas.microsoft.com/office/powerpoint/2010/main" xmlns="" val="2366467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a:t>
            </a:r>
            <a:endParaRPr lang="en-US" dirty="0"/>
          </a:p>
        </p:txBody>
      </p:sp>
      <p:sp>
        <p:nvSpPr>
          <p:cNvPr id="3" name="Content Placeholder 2"/>
          <p:cNvSpPr>
            <a:spLocks noGrp="1"/>
          </p:cNvSpPr>
          <p:nvPr>
            <p:ph idx="1"/>
          </p:nvPr>
        </p:nvSpPr>
        <p:spPr/>
        <p:txBody>
          <a:bodyPr>
            <a:normAutofit lnSpcReduction="10000"/>
          </a:bodyPr>
          <a:lstStyle/>
          <a:p>
            <a:r>
              <a:rPr lang="en-US" dirty="0" smtClean="0"/>
              <a:t>Case study research is a qualitative research approach in which researchers focus on a unit of study known as a bounded system.(Gay &amp; Mills’ Educational Research)</a:t>
            </a:r>
          </a:p>
          <a:p>
            <a:r>
              <a:rPr lang="en-US" dirty="0" smtClean="0"/>
              <a:t>For example ; an individual classroom, a complete school, a study of individual language learner.</a:t>
            </a:r>
          </a:p>
          <a:p>
            <a:r>
              <a:rPr lang="en-US" dirty="0" smtClean="0"/>
              <a:t>The term: ‘case study’ is  used for the product of case study research .</a:t>
            </a:r>
            <a:endParaRPr lang="en-US" dirty="0"/>
          </a:p>
        </p:txBody>
      </p:sp>
    </p:spTree>
    <p:extLst>
      <p:ext uri="{BB962C8B-B14F-4D97-AF65-F5344CB8AC3E}">
        <p14:creationId xmlns:p14="http://schemas.microsoft.com/office/powerpoint/2010/main" xmlns="" val="473819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use case study approach?</a:t>
            </a:r>
            <a:endParaRPr lang="en-US" dirty="0"/>
          </a:p>
        </p:txBody>
      </p:sp>
      <p:sp>
        <p:nvSpPr>
          <p:cNvPr id="3" name="Content Placeholder 2"/>
          <p:cNvSpPr>
            <a:spLocks noGrp="1"/>
          </p:cNvSpPr>
          <p:nvPr>
            <p:ph idx="1"/>
          </p:nvPr>
        </p:nvSpPr>
        <p:spPr/>
        <p:txBody>
          <a:bodyPr/>
          <a:lstStyle/>
          <a:p>
            <a:endParaRPr lang="en-US" dirty="0" smtClean="0"/>
          </a:p>
          <a:p>
            <a:r>
              <a:rPr lang="en-US" dirty="0" smtClean="0"/>
              <a:t>A case study research method is appropriate when the researcher wants to answer a descriptive question (e.g. What happened?) or an explanatory question (e.g. How or why did something happen?).</a:t>
            </a:r>
            <a:endParaRPr lang="en-US" dirty="0"/>
          </a:p>
        </p:txBody>
      </p:sp>
    </p:spTree>
    <p:extLst>
      <p:ext uri="{BB962C8B-B14F-4D97-AF65-F5344CB8AC3E}">
        <p14:creationId xmlns:p14="http://schemas.microsoft.com/office/powerpoint/2010/main" xmlns="" val="2050910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r>
              <a:rPr lang="en-US" dirty="0" smtClean="0"/>
              <a:t>It is a research strategy which is all encompassing method covering design, data collection technique, and specific approaches to data collection (yin 2003).</a:t>
            </a:r>
          </a:p>
          <a:p>
            <a:endParaRPr lang="en-US" dirty="0"/>
          </a:p>
        </p:txBody>
      </p:sp>
    </p:spTree>
    <p:extLst>
      <p:ext uri="{BB962C8B-B14F-4D97-AF65-F5344CB8AC3E}">
        <p14:creationId xmlns:p14="http://schemas.microsoft.com/office/powerpoint/2010/main" xmlns="" val="6262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Characteristics of case study research</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Particuaristic </a:t>
            </a:r>
          </a:p>
          <a:p>
            <a:r>
              <a:rPr lang="en-US" dirty="0" smtClean="0"/>
              <a:t>Descriptive</a:t>
            </a:r>
          </a:p>
          <a:p>
            <a:r>
              <a:rPr lang="en-US" dirty="0" smtClean="0"/>
              <a:t>Heuristic </a:t>
            </a:r>
          </a:p>
          <a:p>
            <a:r>
              <a:rPr lang="en-US" dirty="0" smtClean="0"/>
              <a:t>In-depth</a:t>
            </a:r>
          </a:p>
          <a:p>
            <a:pPr marL="0" indent="0">
              <a:buNone/>
            </a:pPr>
            <a:r>
              <a:rPr lang="en-US" dirty="0"/>
              <a:t>	</a:t>
            </a:r>
            <a:r>
              <a:rPr lang="en-US" dirty="0" smtClean="0"/>
              <a:t>	(Merriam 1988)</a:t>
            </a:r>
            <a:endParaRPr lang="en-US" dirty="0"/>
          </a:p>
        </p:txBody>
      </p:sp>
    </p:spTree>
    <p:extLst>
      <p:ext uri="{BB962C8B-B14F-4D97-AF65-F5344CB8AC3E}">
        <p14:creationId xmlns:p14="http://schemas.microsoft.com/office/powerpoint/2010/main" xmlns="" val="1412130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study research &amp; Ethnographic approach</a:t>
            </a:r>
            <a:endParaRPr lang="en-US" dirty="0"/>
          </a:p>
        </p:txBody>
      </p:sp>
      <p:sp>
        <p:nvSpPr>
          <p:cNvPr id="3" name="Content Placeholder 2"/>
          <p:cNvSpPr>
            <a:spLocks noGrp="1"/>
          </p:cNvSpPr>
          <p:nvPr>
            <p:ph idx="1"/>
          </p:nvPr>
        </p:nvSpPr>
        <p:spPr/>
        <p:txBody>
          <a:bodyPr/>
          <a:lstStyle/>
          <a:p>
            <a:r>
              <a:rPr lang="en-US" dirty="0" smtClean="0"/>
              <a:t>Both seem similar on surface as Adelman et al. </a:t>
            </a:r>
            <a:r>
              <a:rPr lang="en-US" dirty="0"/>
              <a:t>s</a:t>
            </a:r>
            <a:r>
              <a:rPr lang="en-US" dirty="0" smtClean="0"/>
              <a:t>uggests that both study single object or phenomenoa in context.</a:t>
            </a:r>
          </a:p>
          <a:p>
            <a:r>
              <a:rPr lang="en-US" dirty="0" smtClean="0"/>
              <a:t>According to Bartlett (1982) case study is a limited type of ethnography.</a:t>
            </a:r>
          </a:p>
          <a:p>
            <a:r>
              <a:rPr lang="en-US" dirty="0" smtClean="0"/>
              <a:t>According to Nunan (1992), both resemble in philoophy, methods and studying phenomenon in context.</a:t>
            </a:r>
            <a:endParaRPr lang="en-US" dirty="0"/>
          </a:p>
        </p:txBody>
      </p:sp>
    </p:spTree>
    <p:extLst>
      <p:ext uri="{BB962C8B-B14F-4D97-AF65-F5344CB8AC3E}">
        <p14:creationId xmlns:p14="http://schemas.microsoft.com/office/powerpoint/2010/main" xmlns="" val="3686691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smtClean="0"/>
              <a:t>Case studies can employ both qualitative and quantitative research methods whereas ethnography is qualitative in nature.</a:t>
            </a:r>
          </a:p>
          <a:p>
            <a:r>
              <a:rPr lang="en-US" dirty="0" smtClean="0"/>
              <a:t>One of the specific characteristic of ethnography is that it involves cultural interpretation of phenomenona under study.</a:t>
            </a:r>
            <a:endParaRPr lang="en-US" dirty="0"/>
          </a:p>
        </p:txBody>
      </p:sp>
    </p:spTree>
    <p:extLst>
      <p:ext uri="{BB962C8B-B14F-4D97-AF65-F5344CB8AC3E}">
        <p14:creationId xmlns:p14="http://schemas.microsoft.com/office/powerpoint/2010/main" xmlns="" val="109075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case studies</a:t>
            </a:r>
            <a:endParaRPr lang="en-US" dirty="0"/>
          </a:p>
        </p:txBody>
      </p:sp>
      <p:sp>
        <p:nvSpPr>
          <p:cNvPr id="3" name="Content Placeholder 2"/>
          <p:cNvSpPr>
            <a:spLocks noGrp="1"/>
          </p:cNvSpPr>
          <p:nvPr>
            <p:ph idx="1"/>
          </p:nvPr>
        </p:nvSpPr>
        <p:spPr/>
        <p:txBody>
          <a:bodyPr/>
          <a:lstStyle/>
          <a:p>
            <a:r>
              <a:rPr lang="en-US" dirty="0" smtClean="0"/>
              <a:t>Stenhouse (1983) developed a typology of case studies:</a:t>
            </a:r>
          </a:p>
          <a:p>
            <a:r>
              <a:rPr lang="en-US" dirty="0" smtClean="0"/>
              <a:t>Neo-ethnographic</a:t>
            </a:r>
          </a:p>
          <a:p>
            <a:r>
              <a:rPr lang="en-US" dirty="0" smtClean="0"/>
              <a:t>Multi-site study</a:t>
            </a:r>
          </a:p>
          <a:p>
            <a:r>
              <a:rPr lang="en-US" dirty="0" smtClean="0"/>
              <a:t>Action</a:t>
            </a:r>
            <a:endParaRPr lang="en-US" dirty="0"/>
          </a:p>
        </p:txBody>
      </p:sp>
    </p:spTree>
    <p:extLst>
      <p:ext uri="{BB962C8B-B14F-4D97-AF65-F5344CB8AC3E}">
        <p14:creationId xmlns:p14="http://schemas.microsoft.com/office/powerpoint/2010/main" xmlns="" val="4077467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TotalTime>
  <Words>877</Words>
  <Application>Microsoft Office PowerPoint</Application>
  <PresentationFormat>On-screen Show (4:3)</PresentationFormat>
  <Paragraphs>88</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Case Study Research (in general &amp; in Applied Linguistics)</vt:lpstr>
      <vt:lpstr>List of contents</vt:lpstr>
      <vt:lpstr>Definition </vt:lpstr>
      <vt:lpstr>When to use case study approach?</vt:lpstr>
      <vt:lpstr>Slide 5</vt:lpstr>
      <vt:lpstr>Characteristics of case study research</vt:lpstr>
      <vt:lpstr>Case study research &amp; Ethnographic approach</vt:lpstr>
      <vt:lpstr>Cont...</vt:lpstr>
      <vt:lpstr>Types of case studies</vt:lpstr>
      <vt:lpstr>Designing case study research</vt:lpstr>
      <vt:lpstr>Sample selection in case study research</vt:lpstr>
      <vt:lpstr>Cont...</vt:lpstr>
      <vt:lpstr>Cont...</vt:lpstr>
      <vt:lpstr>Case study research in Applied Linguistics</vt:lpstr>
      <vt:lpstr>cont...</vt:lpstr>
      <vt:lpstr>Slide 16</vt:lpstr>
      <vt:lpstr>Case Study Research in Applied Linguistics</vt:lpstr>
      <vt:lpstr>Cont...</vt:lpstr>
      <vt:lpstr>Cont...</vt:lpstr>
      <vt:lpstr>Conclusion </vt:lpstr>
      <vt:lpstr>Cont...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study research</dc:title>
  <dc:creator>Wafa</dc:creator>
  <cp:lastModifiedBy>AWAIS COMPUTERS</cp:lastModifiedBy>
  <cp:revision>36</cp:revision>
  <dcterms:created xsi:type="dcterms:W3CDTF">2019-05-08T10:16:48Z</dcterms:created>
  <dcterms:modified xsi:type="dcterms:W3CDTF">2020-04-15T11:46:36Z</dcterms:modified>
</cp:coreProperties>
</file>